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Helvetica World" panose="02020500000000000000" charset="-120"/>
      <p:regular r:id="rId9"/>
    </p:embeddedFont>
    <p:embeddedFont>
      <p:font typeface="Helvetica World Bold" panose="02020500000000000000" charset="-120"/>
      <p:regular r:id="rId10"/>
    </p:embeddedFont>
    <p:embeddedFont>
      <p:font typeface="Noto Sans T Chinese" panose="02020500000000000000" charset="-12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eorgia Pro Condensed" panose="02020500000000000000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96" y="5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8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2700"/>
            <a:ext cx="11201400" cy="10299700"/>
            <a:chOff x="0" y="0"/>
            <a:chExt cx="963348" cy="885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3348" cy="885799"/>
            </a:xfrm>
            <a:custGeom>
              <a:avLst/>
              <a:gdLst/>
              <a:ahLst/>
              <a:cxnLst/>
              <a:rect l="l" t="t" r="r" b="b"/>
              <a:pathLst>
                <a:path w="963348" h="885799">
                  <a:moveTo>
                    <a:pt x="0" y="0"/>
                  </a:moveTo>
                  <a:lnTo>
                    <a:pt x="963348" y="0"/>
                  </a:lnTo>
                  <a:lnTo>
                    <a:pt x="963348" y="885799"/>
                  </a:lnTo>
                  <a:lnTo>
                    <a:pt x="0" y="885799"/>
                  </a:lnTo>
                  <a:close/>
                </a:path>
              </a:pathLst>
            </a:custGeom>
            <a:solidFill>
              <a:srgbClr val="F0E6D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1868150" y="666750"/>
            <a:ext cx="5753100" cy="8953500"/>
            <a:chOff x="0" y="0"/>
            <a:chExt cx="814724" cy="1267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4724" cy="1267949"/>
            </a:xfrm>
            <a:custGeom>
              <a:avLst/>
              <a:gdLst/>
              <a:ahLst/>
              <a:cxnLst/>
              <a:rect l="l" t="t" r="r" b="b"/>
              <a:pathLst>
                <a:path w="814724" h="1267949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l="-66794" r="-66794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3117037">
            <a:off x="8947742" y="765609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40355" y="4475878"/>
            <a:ext cx="4863689" cy="3173557"/>
          </a:xfrm>
          <a:custGeom>
            <a:avLst/>
            <a:gdLst/>
            <a:ahLst/>
            <a:cxnLst/>
            <a:rect l="l" t="t" r="r" b="b"/>
            <a:pathLst>
              <a:path w="4863689" h="3173557">
                <a:moveTo>
                  <a:pt x="0" y="0"/>
                </a:moveTo>
                <a:lnTo>
                  <a:pt x="4863689" y="0"/>
                </a:lnTo>
                <a:lnTo>
                  <a:pt x="4863689" y="3173557"/>
                </a:lnTo>
                <a:lnTo>
                  <a:pt x="0" y="31735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66750" y="9011285"/>
            <a:ext cx="6886575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40"/>
              </a:lnSpc>
            </a:pPr>
            <a:r>
              <a:rPr lang="en-US" sz="3800" u="none" strike="noStrike" spc="-57">
                <a:solidFill>
                  <a:srgbClr val="46382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Presented by 714 Group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750" y="933450"/>
            <a:ext cx="9754495" cy="5647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82"/>
              </a:lnSpc>
            </a:pPr>
            <a:r>
              <a:rPr lang="en-US" sz="14582" spc="-510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Braised</a:t>
            </a:r>
          </a:p>
          <a:p>
            <a:pPr algn="l">
              <a:lnSpc>
                <a:spcPts val="14582"/>
              </a:lnSpc>
            </a:pPr>
            <a:r>
              <a:rPr lang="en-US" sz="14582" spc="-510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Pork</a:t>
            </a:r>
          </a:p>
          <a:p>
            <a:pPr marL="0" lvl="0" indent="0" algn="l">
              <a:lnSpc>
                <a:spcPts val="14582"/>
              </a:lnSpc>
            </a:pPr>
            <a:r>
              <a:rPr lang="en-US" sz="14582" spc="-510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Rice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lvl="0" indent="0"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63829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2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2129313"/>
            <a:ext cx="16949041" cy="4476750"/>
            <a:chOff x="0" y="0"/>
            <a:chExt cx="22598721" cy="596900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264400" cy="5969000"/>
              <a:chOff x="0" y="0"/>
              <a:chExt cx="1631088" cy="134023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631088" cy="1340230"/>
              </a:xfrm>
              <a:custGeom>
                <a:avLst/>
                <a:gdLst/>
                <a:ahLst/>
                <a:cxnLst/>
                <a:rect l="l" t="t" r="r" b="b"/>
                <a:pathLst>
                  <a:path w="1631088" h="1340230">
                    <a:moveTo>
                      <a:pt x="28420" y="0"/>
                    </a:moveTo>
                    <a:lnTo>
                      <a:pt x="1602669" y="0"/>
                    </a:lnTo>
                    <a:cubicBezTo>
                      <a:pt x="1618365" y="0"/>
                      <a:pt x="1631088" y="12724"/>
                      <a:pt x="1631088" y="28420"/>
                    </a:cubicBezTo>
                    <a:lnTo>
                      <a:pt x="1631088" y="1311810"/>
                    </a:lnTo>
                    <a:cubicBezTo>
                      <a:pt x="1631088" y="1327506"/>
                      <a:pt x="1618365" y="1340230"/>
                      <a:pt x="1602669" y="1340230"/>
                    </a:cubicBezTo>
                    <a:lnTo>
                      <a:pt x="28420" y="1340230"/>
                    </a:lnTo>
                    <a:cubicBezTo>
                      <a:pt x="12724" y="1340230"/>
                      <a:pt x="0" y="1327506"/>
                      <a:pt x="0" y="1311810"/>
                    </a:cubicBezTo>
                    <a:lnTo>
                      <a:pt x="0" y="28420"/>
                    </a:lnTo>
                    <a:cubicBezTo>
                      <a:pt x="0" y="12724"/>
                      <a:pt x="12724" y="0"/>
                      <a:pt x="2842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1548" r="-11548"/>
                </a:stretch>
              </a:blip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7670800" y="0"/>
              <a:ext cx="7264400" cy="5969000"/>
              <a:chOff x="0" y="0"/>
              <a:chExt cx="1631088" cy="134023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631088" cy="1340230"/>
              </a:xfrm>
              <a:custGeom>
                <a:avLst/>
                <a:gdLst/>
                <a:ahLst/>
                <a:cxnLst/>
                <a:rect l="l" t="t" r="r" b="b"/>
                <a:pathLst>
                  <a:path w="1631088" h="1340230">
                    <a:moveTo>
                      <a:pt x="28420" y="0"/>
                    </a:moveTo>
                    <a:lnTo>
                      <a:pt x="1602669" y="0"/>
                    </a:lnTo>
                    <a:cubicBezTo>
                      <a:pt x="1618365" y="0"/>
                      <a:pt x="1631088" y="12724"/>
                      <a:pt x="1631088" y="28420"/>
                    </a:cubicBezTo>
                    <a:lnTo>
                      <a:pt x="1631088" y="1311810"/>
                    </a:lnTo>
                    <a:cubicBezTo>
                      <a:pt x="1631088" y="1327506"/>
                      <a:pt x="1618365" y="1340230"/>
                      <a:pt x="1602669" y="1340230"/>
                    </a:cubicBezTo>
                    <a:lnTo>
                      <a:pt x="28420" y="1340230"/>
                    </a:lnTo>
                    <a:cubicBezTo>
                      <a:pt x="12724" y="1340230"/>
                      <a:pt x="0" y="1327506"/>
                      <a:pt x="0" y="1311810"/>
                    </a:cubicBezTo>
                    <a:lnTo>
                      <a:pt x="0" y="28420"/>
                    </a:lnTo>
                    <a:cubicBezTo>
                      <a:pt x="0" y="12724"/>
                      <a:pt x="12724" y="0"/>
                      <a:pt x="2842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8255" r="-28255"/>
                </a:stretch>
              </a:blipFill>
              <a:ln cap="sq">
                <a:noFill/>
                <a:prstDash val="solid"/>
                <a:miter/>
              </a:ln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15341600" y="0"/>
              <a:ext cx="7257121" cy="5969000"/>
              <a:chOff x="0" y="0"/>
              <a:chExt cx="1629454" cy="134023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629454" cy="1340230"/>
              </a:xfrm>
              <a:custGeom>
                <a:avLst/>
                <a:gdLst/>
                <a:ahLst/>
                <a:cxnLst/>
                <a:rect l="l" t="t" r="r" b="b"/>
                <a:pathLst>
                  <a:path w="1629454" h="1340230">
                    <a:moveTo>
                      <a:pt x="28448" y="0"/>
                    </a:moveTo>
                    <a:lnTo>
                      <a:pt x="1601006" y="0"/>
                    </a:lnTo>
                    <a:cubicBezTo>
                      <a:pt x="1608551" y="0"/>
                      <a:pt x="1615787" y="2997"/>
                      <a:pt x="1621122" y="8332"/>
                    </a:cubicBezTo>
                    <a:cubicBezTo>
                      <a:pt x="1626457" y="13667"/>
                      <a:pt x="1629454" y="20903"/>
                      <a:pt x="1629454" y="28448"/>
                    </a:cubicBezTo>
                    <a:lnTo>
                      <a:pt x="1629454" y="1311782"/>
                    </a:lnTo>
                    <a:cubicBezTo>
                      <a:pt x="1629454" y="1319327"/>
                      <a:pt x="1626457" y="1326563"/>
                      <a:pt x="1621122" y="1331898"/>
                    </a:cubicBezTo>
                    <a:cubicBezTo>
                      <a:pt x="1615787" y="1337233"/>
                      <a:pt x="1608551" y="1340230"/>
                      <a:pt x="1601006" y="1340230"/>
                    </a:cubicBezTo>
                    <a:lnTo>
                      <a:pt x="28448" y="1340230"/>
                    </a:lnTo>
                    <a:cubicBezTo>
                      <a:pt x="20903" y="1340230"/>
                      <a:pt x="13667" y="1337233"/>
                      <a:pt x="8332" y="1331898"/>
                    </a:cubicBezTo>
                    <a:cubicBezTo>
                      <a:pt x="2997" y="1326563"/>
                      <a:pt x="0" y="1319327"/>
                      <a:pt x="0" y="1311782"/>
                    </a:cubicBezTo>
                    <a:lnTo>
                      <a:pt x="0" y="28448"/>
                    </a:lnTo>
                    <a:cubicBezTo>
                      <a:pt x="0" y="20903"/>
                      <a:pt x="2997" y="13667"/>
                      <a:pt x="8332" y="8332"/>
                    </a:cubicBezTo>
                    <a:cubicBezTo>
                      <a:pt x="13667" y="2997"/>
                      <a:pt x="20903" y="0"/>
                      <a:pt x="28448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8520" r="-28520"/>
                </a:stretch>
              </a:blip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id="10" name="Freeform 10"/>
          <p:cNvSpPr/>
          <p:nvPr/>
        </p:nvSpPr>
        <p:spPr>
          <a:xfrm rot="-3117037">
            <a:off x="16099474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666750" y="733425"/>
            <a:ext cx="15516225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spc="-240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(1)Braised Pork Rice: Taste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7180824"/>
            <a:ext cx="4410444" cy="1701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002"/>
              </a:lnSpc>
              <a:spcBef>
                <a:spcPct val="0"/>
              </a:spcBef>
            </a:pPr>
            <a:r>
              <a:rPr lang="en-US" sz="11820" spc="-354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Yummy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49863" y="7180824"/>
            <a:ext cx="3146737" cy="1701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3002"/>
              </a:lnSpc>
              <a:spcBef>
                <a:spcPct val="0"/>
              </a:spcBef>
            </a:pPr>
            <a:r>
              <a:rPr lang="en-US" sz="11820" spc="-354" dirty="0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Salty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394700" y="7180824"/>
            <a:ext cx="3146737" cy="1701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3002"/>
              </a:lnSpc>
              <a:spcBef>
                <a:spcPct val="0"/>
              </a:spcBef>
            </a:pPr>
            <a:r>
              <a:rPr lang="en-US" sz="11820" spc="-354" dirty="0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Fatty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4248150"/>
            <a:ext cx="5448300" cy="5372100"/>
            <a:chOff x="0" y="0"/>
            <a:chExt cx="1625410" cy="16026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25410" cy="1602677"/>
            </a:xfrm>
            <a:custGeom>
              <a:avLst/>
              <a:gdLst/>
              <a:ahLst/>
              <a:cxnLst/>
              <a:rect l="l" t="t" r="r" b="b"/>
              <a:pathLst>
                <a:path w="1625410" h="1602677">
                  <a:moveTo>
                    <a:pt x="28420" y="0"/>
                  </a:moveTo>
                  <a:lnTo>
                    <a:pt x="1596991" y="0"/>
                  </a:lnTo>
                  <a:cubicBezTo>
                    <a:pt x="1612687" y="0"/>
                    <a:pt x="1625410" y="12724"/>
                    <a:pt x="1625410" y="28420"/>
                  </a:cubicBezTo>
                  <a:lnTo>
                    <a:pt x="1625410" y="1574258"/>
                  </a:lnTo>
                  <a:cubicBezTo>
                    <a:pt x="1625410" y="1589954"/>
                    <a:pt x="1612687" y="1602677"/>
                    <a:pt x="1596991" y="1602677"/>
                  </a:cubicBezTo>
                  <a:lnTo>
                    <a:pt x="28420" y="1602677"/>
                  </a:lnTo>
                  <a:cubicBezTo>
                    <a:pt x="12724" y="1602677"/>
                    <a:pt x="0" y="1589954"/>
                    <a:pt x="0" y="1574258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2"/>
              <a:stretch>
                <a:fillRect l="-23858" r="-2385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419850" y="4248150"/>
            <a:ext cx="5448300" cy="5372100"/>
            <a:chOff x="0" y="0"/>
            <a:chExt cx="1625410" cy="16026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25410" cy="1602677"/>
            </a:xfrm>
            <a:custGeom>
              <a:avLst/>
              <a:gdLst/>
              <a:ahLst/>
              <a:cxnLst/>
              <a:rect l="l" t="t" r="r" b="b"/>
              <a:pathLst>
                <a:path w="1625410" h="1602677">
                  <a:moveTo>
                    <a:pt x="28420" y="0"/>
                  </a:moveTo>
                  <a:lnTo>
                    <a:pt x="1596991" y="0"/>
                  </a:lnTo>
                  <a:cubicBezTo>
                    <a:pt x="1612687" y="0"/>
                    <a:pt x="1625410" y="12724"/>
                    <a:pt x="1625410" y="28420"/>
                  </a:cubicBezTo>
                  <a:lnTo>
                    <a:pt x="1625410" y="1574258"/>
                  </a:lnTo>
                  <a:cubicBezTo>
                    <a:pt x="1625410" y="1589954"/>
                    <a:pt x="1612687" y="1602677"/>
                    <a:pt x="1596991" y="1602677"/>
                  </a:cubicBezTo>
                  <a:lnTo>
                    <a:pt x="28420" y="1602677"/>
                  </a:lnTo>
                  <a:cubicBezTo>
                    <a:pt x="12724" y="1602677"/>
                    <a:pt x="0" y="1589954"/>
                    <a:pt x="0" y="1574258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3"/>
              <a:stretch>
                <a:fillRect l="-43906" r="-4390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2172950" y="4248150"/>
            <a:ext cx="5448300" cy="5372100"/>
            <a:chOff x="0" y="0"/>
            <a:chExt cx="1625410" cy="16026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25410" cy="1602677"/>
            </a:xfrm>
            <a:custGeom>
              <a:avLst/>
              <a:gdLst/>
              <a:ahLst/>
              <a:cxnLst/>
              <a:rect l="l" t="t" r="r" b="b"/>
              <a:pathLst>
                <a:path w="1625410" h="1602677">
                  <a:moveTo>
                    <a:pt x="28420" y="0"/>
                  </a:moveTo>
                  <a:lnTo>
                    <a:pt x="1596991" y="0"/>
                  </a:lnTo>
                  <a:cubicBezTo>
                    <a:pt x="1612687" y="0"/>
                    <a:pt x="1625410" y="12724"/>
                    <a:pt x="1625410" y="28420"/>
                  </a:cubicBezTo>
                  <a:lnTo>
                    <a:pt x="1625410" y="1574258"/>
                  </a:lnTo>
                  <a:cubicBezTo>
                    <a:pt x="1625410" y="1589954"/>
                    <a:pt x="1612687" y="1602677"/>
                    <a:pt x="1596991" y="1602677"/>
                  </a:cubicBezTo>
                  <a:lnTo>
                    <a:pt x="28420" y="1602677"/>
                  </a:lnTo>
                  <a:cubicBezTo>
                    <a:pt x="12724" y="1602677"/>
                    <a:pt x="0" y="1589954"/>
                    <a:pt x="0" y="1574258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4"/>
              <a:stretch>
                <a:fillRect l="-43906" r="-43906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666750" y="809625"/>
            <a:ext cx="13787203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</a:pPr>
            <a:r>
              <a:rPr lang="en-US" sz="8000" spc="-120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(2)Different from other food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8950" y="3167356"/>
            <a:ext cx="5283900" cy="82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06"/>
              </a:lnSpc>
              <a:spcBef>
                <a:spcPct val="0"/>
              </a:spcBef>
            </a:pPr>
            <a:r>
              <a:rPr lang="en-US" sz="5642" u="none" strike="noStrike" spc="-169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small pieces of pork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26815" y="3167356"/>
            <a:ext cx="3034371" cy="82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06"/>
              </a:lnSpc>
              <a:spcBef>
                <a:spcPct val="0"/>
              </a:spcBef>
            </a:pPr>
            <a:r>
              <a:rPr lang="en-US" sz="5642" spc="-169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meat is soft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51860" y="3167356"/>
            <a:ext cx="5806545" cy="82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06"/>
              </a:lnSpc>
              <a:spcBef>
                <a:spcPct val="0"/>
              </a:spcBef>
            </a:pPr>
            <a:r>
              <a:rPr lang="en-US" sz="5642" spc="-169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The flavor is sweet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0873" y="545945"/>
            <a:ext cx="5448300" cy="4303535"/>
            <a:chOff x="0" y="0"/>
            <a:chExt cx="1175568" cy="928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5568" cy="928565"/>
            </a:xfrm>
            <a:custGeom>
              <a:avLst/>
              <a:gdLst/>
              <a:ahLst/>
              <a:cxnLst/>
              <a:rect l="l" t="t" r="r" b="b"/>
              <a:pathLst>
                <a:path w="1175568" h="928565">
                  <a:moveTo>
                    <a:pt x="28420" y="0"/>
                  </a:moveTo>
                  <a:lnTo>
                    <a:pt x="1147149" y="0"/>
                  </a:lnTo>
                  <a:cubicBezTo>
                    <a:pt x="1154686" y="0"/>
                    <a:pt x="1161915" y="2994"/>
                    <a:pt x="1167244" y="8324"/>
                  </a:cubicBezTo>
                  <a:cubicBezTo>
                    <a:pt x="1172574" y="13654"/>
                    <a:pt x="1175568" y="20882"/>
                    <a:pt x="1175568" y="28420"/>
                  </a:cubicBezTo>
                  <a:lnTo>
                    <a:pt x="1175568" y="900145"/>
                  </a:lnTo>
                  <a:cubicBezTo>
                    <a:pt x="1175568" y="915841"/>
                    <a:pt x="1162845" y="928565"/>
                    <a:pt x="1147149" y="928565"/>
                  </a:cubicBezTo>
                  <a:lnTo>
                    <a:pt x="28420" y="928565"/>
                  </a:lnTo>
                  <a:cubicBezTo>
                    <a:pt x="12724" y="928565"/>
                    <a:pt x="0" y="915841"/>
                    <a:pt x="0" y="900145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2"/>
              <a:stretch>
                <a:fillRect l="-151" r="-15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4" name="TextBox 4"/>
          <p:cNvSpPr txBox="1"/>
          <p:nvPr/>
        </p:nvSpPr>
        <p:spPr>
          <a:xfrm>
            <a:off x="5631796" y="631670"/>
            <a:ext cx="12134239" cy="2667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396"/>
              </a:lnSpc>
            </a:pPr>
            <a:r>
              <a:rPr lang="en-US" sz="9451" spc="-283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(3)Some interesting about</a:t>
            </a:r>
          </a:p>
          <a:p>
            <a:pPr marL="0" lvl="0" indent="0" algn="r">
              <a:lnSpc>
                <a:spcPts val="10396"/>
              </a:lnSpc>
            </a:pPr>
            <a:r>
              <a:rPr lang="en-US" sz="9451" spc="-283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Braised Pork Rice</a:t>
            </a:r>
          </a:p>
        </p:txBody>
      </p:sp>
      <p:sp>
        <p:nvSpPr>
          <p:cNvPr id="5" name="Freeform 5"/>
          <p:cNvSpPr/>
          <p:nvPr/>
        </p:nvSpPr>
        <p:spPr>
          <a:xfrm>
            <a:off x="708153" y="7606302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255492" y="5500001"/>
            <a:ext cx="18021528" cy="3437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8960"/>
              </a:lnSpc>
              <a:spcBef>
                <a:spcPct val="0"/>
              </a:spcBef>
            </a:pPr>
            <a:r>
              <a:rPr lang="en-US" sz="8145" u="none" strike="noStrike" spc="-244">
                <a:gradFill>
                  <a:gsLst>
                    <a:gs pos="0">
                      <a:srgbClr val="7B2D9F">
                        <a:alpha val="100000"/>
                      </a:srgbClr>
                    </a:gs>
                    <a:gs pos="100000">
                      <a:srgbClr val="FDD82E">
                        <a:alpha val="100000"/>
                      </a:srgbClr>
                    </a:gs>
                  </a:gsLst>
                  <a:lin ang="5400000"/>
                </a:gra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Even if you haven't eaten Braised Pork Rice, you must have smelled its aroma.</a:t>
            </a:r>
          </a:p>
          <a:p>
            <a:pPr marL="0" lvl="0" indent="0" algn="r">
              <a:lnSpc>
                <a:spcPts val="8960"/>
              </a:lnSpc>
              <a:spcBef>
                <a:spcPct val="0"/>
              </a:spcBef>
            </a:pPr>
            <a:endParaRPr lang="en-US" sz="8145" u="none" strike="noStrike" spc="-244">
              <a:gradFill>
                <a:gsLst>
                  <a:gs pos="0">
                    <a:srgbClr val="7B2D9F">
                      <a:alpha val="100000"/>
                    </a:srgbClr>
                  </a:gs>
                  <a:gs pos="100000">
                    <a:srgbClr val="FDD82E">
                      <a:alpha val="100000"/>
                    </a:srgbClr>
                  </a:gs>
                </a:gsLst>
                <a:lin ang="5400000"/>
              </a:gradFill>
              <a:latin typeface="Georgia Pro Condensed"/>
              <a:ea typeface="Georgia Pro Condensed"/>
              <a:cs typeface="Georgia Pro Condensed"/>
              <a:sym typeface="Georgia Pro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4248150"/>
            <a:ext cx="8324850" cy="5372100"/>
            <a:chOff x="0" y="0"/>
            <a:chExt cx="2483582" cy="16026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3582" cy="1602677"/>
            </a:xfrm>
            <a:custGeom>
              <a:avLst/>
              <a:gdLst/>
              <a:ahLst/>
              <a:cxnLst/>
              <a:rect l="l" t="t" r="r" b="b"/>
              <a:pathLst>
                <a:path w="2483582" h="1602677">
                  <a:moveTo>
                    <a:pt x="18600" y="0"/>
                  </a:moveTo>
                  <a:lnTo>
                    <a:pt x="2464982" y="0"/>
                  </a:lnTo>
                  <a:cubicBezTo>
                    <a:pt x="2469915" y="0"/>
                    <a:pt x="2474646" y="1960"/>
                    <a:pt x="2478134" y="5448"/>
                  </a:cubicBezTo>
                  <a:cubicBezTo>
                    <a:pt x="2481622" y="8936"/>
                    <a:pt x="2483582" y="13667"/>
                    <a:pt x="2483582" y="18600"/>
                  </a:cubicBezTo>
                  <a:lnTo>
                    <a:pt x="2483582" y="1584078"/>
                  </a:lnTo>
                  <a:cubicBezTo>
                    <a:pt x="2483582" y="1589011"/>
                    <a:pt x="2481622" y="1593742"/>
                    <a:pt x="2478134" y="1597230"/>
                  </a:cubicBezTo>
                  <a:cubicBezTo>
                    <a:pt x="2474646" y="1600718"/>
                    <a:pt x="2469915" y="1602677"/>
                    <a:pt x="2464982" y="1602677"/>
                  </a:cubicBezTo>
                  <a:lnTo>
                    <a:pt x="18600" y="1602677"/>
                  </a:lnTo>
                  <a:cubicBezTo>
                    <a:pt x="13667" y="1602677"/>
                    <a:pt x="8936" y="1600718"/>
                    <a:pt x="5448" y="1597230"/>
                  </a:cubicBezTo>
                  <a:cubicBezTo>
                    <a:pt x="1960" y="1593742"/>
                    <a:pt x="0" y="1589011"/>
                    <a:pt x="0" y="1584078"/>
                  </a:cubicBezTo>
                  <a:lnTo>
                    <a:pt x="0" y="18600"/>
                  </a:lnTo>
                  <a:cubicBezTo>
                    <a:pt x="0" y="13667"/>
                    <a:pt x="1960" y="8936"/>
                    <a:pt x="5448" y="5448"/>
                  </a:cubicBezTo>
                  <a:cubicBezTo>
                    <a:pt x="8936" y="1960"/>
                    <a:pt x="13667" y="0"/>
                    <a:pt x="18600" y="0"/>
                  </a:cubicBezTo>
                  <a:close/>
                </a:path>
              </a:pathLst>
            </a:custGeom>
            <a:blipFill>
              <a:blip r:embed="rId2"/>
              <a:stretch>
                <a:fillRect l="-414" r="-41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66750" y="4248150"/>
            <a:ext cx="8324850" cy="5372100"/>
            <a:chOff x="0" y="0"/>
            <a:chExt cx="2483582" cy="16026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83582" cy="1602677"/>
            </a:xfrm>
            <a:custGeom>
              <a:avLst/>
              <a:gdLst/>
              <a:ahLst/>
              <a:cxnLst/>
              <a:rect l="l" t="t" r="r" b="b"/>
              <a:pathLst>
                <a:path w="2483582" h="1602677">
                  <a:moveTo>
                    <a:pt x="18600" y="0"/>
                  </a:moveTo>
                  <a:lnTo>
                    <a:pt x="2464982" y="0"/>
                  </a:lnTo>
                  <a:cubicBezTo>
                    <a:pt x="2469915" y="0"/>
                    <a:pt x="2474646" y="1960"/>
                    <a:pt x="2478134" y="5448"/>
                  </a:cubicBezTo>
                  <a:cubicBezTo>
                    <a:pt x="2481622" y="8936"/>
                    <a:pt x="2483582" y="13667"/>
                    <a:pt x="2483582" y="18600"/>
                  </a:cubicBezTo>
                  <a:lnTo>
                    <a:pt x="2483582" y="1584078"/>
                  </a:lnTo>
                  <a:cubicBezTo>
                    <a:pt x="2483582" y="1589011"/>
                    <a:pt x="2481622" y="1593742"/>
                    <a:pt x="2478134" y="1597230"/>
                  </a:cubicBezTo>
                  <a:cubicBezTo>
                    <a:pt x="2474646" y="1600718"/>
                    <a:pt x="2469915" y="1602677"/>
                    <a:pt x="2464982" y="1602677"/>
                  </a:cubicBezTo>
                  <a:lnTo>
                    <a:pt x="18600" y="1602677"/>
                  </a:lnTo>
                  <a:cubicBezTo>
                    <a:pt x="13667" y="1602677"/>
                    <a:pt x="8936" y="1600718"/>
                    <a:pt x="5448" y="1597230"/>
                  </a:cubicBezTo>
                  <a:cubicBezTo>
                    <a:pt x="1960" y="1593742"/>
                    <a:pt x="0" y="1589011"/>
                    <a:pt x="0" y="1584078"/>
                  </a:cubicBezTo>
                  <a:lnTo>
                    <a:pt x="0" y="18600"/>
                  </a:lnTo>
                  <a:cubicBezTo>
                    <a:pt x="0" y="13667"/>
                    <a:pt x="1960" y="8936"/>
                    <a:pt x="5448" y="5448"/>
                  </a:cubicBezTo>
                  <a:cubicBezTo>
                    <a:pt x="8936" y="1960"/>
                    <a:pt x="13667" y="0"/>
                    <a:pt x="18600" y="0"/>
                  </a:cubicBezTo>
                  <a:close/>
                </a:path>
              </a:pathLst>
            </a:custGeom>
            <a:blipFill>
              <a:blip r:embed="rId3"/>
              <a:stretch>
                <a:fillRect l="-414" r="-414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-3117037">
            <a:off x="16099474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125367" y="-718717"/>
            <a:ext cx="5862217" cy="5862217"/>
          </a:xfrm>
          <a:custGeom>
            <a:avLst/>
            <a:gdLst/>
            <a:ahLst/>
            <a:cxnLst/>
            <a:rect l="l" t="t" r="r" b="b"/>
            <a:pathLst>
              <a:path w="5862217" h="5862217">
                <a:moveTo>
                  <a:pt x="0" y="0"/>
                </a:moveTo>
                <a:lnTo>
                  <a:pt x="5862218" y="0"/>
                </a:lnTo>
                <a:lnTo>
                  <a:pt x="5862218" y="5862217"/>
                </a:lnTo>
                <a:lnTo>
                  <a:pt x="0" y="58622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66750" y="809625"/>
            <a:ext cx="9763125" cy="308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-120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Why should we choose</a:t>
            </a:r>
          </a:p>
          <a:p>
            <a:pPr algn="l">
              <a:lnSpc>
                <a:spcPts val="8000"/>
              </a:lnSpc>
            </a:pPr>
            <a:r>
              <a:rPr lang="en-US" sz="8000" spc="-120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Braised Pork Rice</a:t>
            </a:r>
          </a:p>
          <a:p>
            <a:pPr marL="0" lvl="0" indent="0" algn="l">
              <a:lnSpc>
                <a:spcPts val="8000"/>
              </a:lnSpc>
            </a:pPr>
            <a:r>
              <a:rPr lang="en-US" sz="8000" spc="-120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in night market?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6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666750"/>
            <a:ext cx="4010025" cy="2340610"/>
            <a:chOff x="0" y="0"/>
            <a:chExt cx="1029283" cy="6007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29283" cy="600782"/>
            </a:xfrm>
            <a:custGeom>
              <a:avLst/>
              <a:gdLst/>
              <a:ahLst/>
              <a:cxnLst/>
              <a:rect l="l" t="t" r="r" b="b"/>
              <a:pathLst>
                <a:path w="1029283" h="600782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2"/>
              <a:stretch>
                <a:fillRect t="-89700" r="-58722" b="-14246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3611225" y="666750"/>
            <a:ext cx="4010025" cy="2340610"/>
            <a:chOff x="0" y="0"/>
            <a:chExt cx="1029283" cy="6007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29283" cy="600782"/>
            </a:xfrm>
            <a:custGeom>
              <a:avLst/>
              <a:gdLst/>
              <a:ahLst/>
              <a:cxnLst/>
              <a:rect l="l" t="t" r="r" b="b"/>
              <a:pathLst>
                <a:path w="1029283" h="600782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62169"/>
                  </a:lnTo>
                  <a:cubicBezTo>
                    <a:pt x="1029283" y="583494"/>
                    <a:pt x="1011996" y="600782"/>
                    <a:pt x="990671" y="600782"/>
                  </a:cubicBezTo>
                  <a:lnTo>
                    <a:pt x="38613" y="600782"/>
                  </a:lnTo>
                  <a:cubicBezTo>
                    <a:pt x="17288" y="600782"/>
                    <a:pt x="0" y="583494"/>
                    <a:pt x="0" y="562169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3"/>
              <a:stretch>
                <a:fillRect l="-1883" r="-1883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9296400" y="5143500"/>
            <a:ext cx="4010025" cy="2239371"/>
            <a:chOff x="0" y="0"/>
            <a:chExt cx="1029283" cy="5747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29283" cy="574796"/>
            </a:xfrm>
            <a:custGeom>
              <a:avLst/>
              <a:gdLst/>
              <a:ahLst/>
              <a:cxnLst/>
              <a:rect l="l" t="t" r="r" b="b"/>
              <a:pathLst>
                <a:path w="1029283" h="574796">
                  <a:moveTo>
                    <a:pt x="38613" y="0"/>
                  </a:moveTo>
                  <a:lnTo>
                    <a:pt x="990671" y="0"/>
                  </a:lnTo>
                  <a:cubicBezTo>
                    <a:pt x="1011996" y="0"/>
                    <a:pt x="1029283" y="17288"/>
                    <a:pt x="1029283" y="38613"/>
                  </a:cubicBezTo>
                  <a:lnTo>
                    <a:pt x="1029283" y="536184"/>
                  </a:lnTo>
                  <a:cubicBezTo>
                    <a:pt x="1029283" y="557509"/>
                    <a:pt x="1011996" y="574796"/>
                    <a:pt x="990671" y="574796"/>
                  </a:cubicBezTo>
                  <a:lnTo>
                    <a:pt x="38613" y="574796"/>
                  </a:lnTo>
                  <a:cubicBezTo>
                    <a:pt x="17288" y="574796"/>
                    <a:pt x="0" y="557509"/>
                    <a:pt x="0" y="536184"/>
                  </a:cubicBezTo>
                  <a:lnTo>
                    <a:pt x="0" y="38613"/>
                  </a:lnTo>
                  <a:cubicBezTo>
                    <a:pt x="0" y="17288"/>
                    <a:pt x="17288" y="0"/>
                    <a:pt x="38613" y="0"/>
                  </a:cubicBezTo>
                  <a:close/>
                </a:path>
              </a:pathLst>
            </a:custGeom>
            <a:blipFill>
              <a:blip r:embed="rId4"/>
              <a:stretch>
                <a:fillRect t="-17150" b="-1715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0" y="0"/>
            <a:ext cx="7858125" cy="10287000"/>
            <a:chOff x="0" y="0"/>
            <a:chExt cx="2069630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69630" cy="2709333"/>
            </a:xfrm>
            <a:custGeom>
              <a:avLst/>
              <a:gdLst/>
              <a:ahLst/>
              <a:cxnLst/>
              <a:rect l="l" t="t" r="r" b="b"/>
              <a:pathLst>
                <a:path w="2069630" h="2709333">
                  <a:moveTo>
                    <a:pt x="0" y="0"/>
                  </a:moveTo>
                  <a:lnTo>
                    <a:pt x="2069630" y="0"/>
                  </a:lnTo>
                  <a:lnTo>
                    <a:pt x="206963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63829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6963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08153" y="7606302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3611225" y="4938999"/>
            <a:ext cx="4445488" cy="4107213"/>
          </a:xfrm>
          <a:custGeom>
            <a:avLst/>
            <a:gdLst/>
            <a:ahLst/>
            <a:cxnLst/>
            <a:rect l="l" t="t" r="r" b="b"/>
            <a:pathLst>
              <a:path w="4445488" h="4107213">
                <a:moveTo>
                  <a:pt x="0" y="0"/>
                </a:moveTo>
                <a:lnTo>
                  <a:pt x="4445488" y="0"/>
                </a:lnTo>
                <a:lnTo>
                  <a:pt x="4445488" y="4107212"/>
                </a:lnTo>
                <a:lnTo>
                  <a:pt x="0" y="4107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419" r="-19419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5195960" y="5225951"/>
            <a:ext cx="840555" cy="1599185"/>
            <a:chOff x="0" y="0"/>
            <a:chExt cx="221381" cy="42118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1381" cy="421185"/>
            </a:xfrm>
            <a:custGeom>
              <a:avLst/>
              <a:gdLst/>
              <a:ahLst/>
              <a:cxnLst/>
              <a:rect l="l" t="t" r="r" b="b"/>
              <a:pathLst>
                <a:path w="221381" h="421185">
                  <a:moveTo>
                    <a:pt x="110690" y="0"/>
                  </a:moveTo>
                  <a:lnTo>
                    <a:pt x="110690" y="0"/>
                  </a:lnTo>
                  <a:cubicBezTo>
                    <a:pt x="140047" y="0"/>
                    <a:pt x="168202" y="11662"/>
                    <a:pt x="188960" y="32420"/>
                  </a:cubicBezTo>
                  <a:cubicBezTo>
                    <a:pt x="209719" y="53179"/>
                    <a:pt x="221381" y="81333"/>
                    <a:pt x="221381" y="110690"/>
                  </a:cubicBezTo>
                  <a:lnTo>
                    <a:pt x="221381" y="310494"/>
                  </a:lnTo>
                  <a:cubicBezTo>
                    <a:pt x="221381" y="371627"/>
                    <a:pt x="171823" y="421185"/>
                    <a:pt x="110690" y="421185"/>
                  </a:cubicBezTo>
                  <a:lnTo>
                    <a:pt x="110690" y="421185"/>
                  </a:lnTo>
                  <a:cubicBezTo>
                    <a:pt x="49558" y="421185"/>
                    <a:pt x="0" y="371627"/>
                    <a:pt x="0" y="310494"/>
                  </a:cubicBezTo>
                  <a:lnTo>
                    <a:pt x="0" y="110690"/>
                  </a:lnTo>
                  <a:cubicBezTo>
                    <a:pt x="0" y="49558"/>
                    <a:pt x="49558" y="0"/>
                    <a:pt x="1106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0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221381" cy="430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-3511312">
            <a:off x="12902063" y="7361176"/>
            <a:ext cx="3392552" cy="2349342"/>
          </a:xfrm>
          <a:custGeom>
            <a:avLst/>
            <a:gdLst/>
            <a:ahLst/>
            <a:cxnLst/>
            <a:rect l="l" t="t" r="r" b="b"/>
            <a:pathLst>
              <a:path w="3392552" h="2349342">
                <a:moveTo>
                  <a:pt x="0" y="0"/>
                </a:moveTo>
                <a:lnTo>
                  <a:pt x="3392553" y="0"/>
                </a:lnTo>
                <a:lnTo>
                  <a:pt x="3392553" y="2349343"/>
                </a:lnTo>
                <a:lnTo>
                  <a:pt x="0" y="23493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66750" y="733425"/>
            <a:ext cx="5753100" cy="4492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spc="-240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Highlight: </a:t>
            </a:r>
          </a:p>
          <a:p>
            <a:pPr marL="0" lvl="0" indent="0" algn="l">
              <a:lnSpc>
                <a:spcPts val="8800"/>
              </a:lnSpc>
            </a:pPr>
            <a:r>
              <a:rPr lang="en-US" sz="8000" spc="-240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The Heart of Braised Pork</a:t>
            </a:r>
          </a:p>
          <a:p>
            <a:pPr marL="0" lvl="0" indent="0" algn="l">
              <a:lnSpc>
                <a:spcPts val="8800"/>
              </a:lnSpc>
            </a:pPr>
            <a:r>
              <a:rPr lang="en-US" sz="8000" spc="-240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Rice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296400" y="3344989"/>
            <a:ext cx="4010025" cy="892799"/>
            <a:chOff x="0" y="0"/>
            <a:chExt cx="5346700" cy="1190398"/>
          </a:xfrm>
        </p:grpSpPr>
        <p:sp>
          <p:nvSpPr>
            <p:cNvPr id="19" name="TextBox 19"/>
            <p:cNvSpPr txBox="1"/>
            <p:nvPr/>
          </p:nvSpPr>
          <p:spPr>
            <a:xfrm>
              <a:off x="0" y="0"/>
              <a:ext cx="5345796" cy="607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b="1" spc="-42">
                  <a:solidFill>
                    <a:srgbClr val="463829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Smells Great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79537"/>
              <a:ext cx="5346700" cy="410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80"/>
                </a:lnSpc>
              </a:pPr>
              <a:r>
                <a:rPr lang="en-US" sz="2000" spc="-30">
                  <a:solidFill>
                    <a:srgbClr val="463829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Smells makes you drool.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611225" y="3352800"/>
            <a:ext cx="4465203" cy="892799"/>
            <a:chOff x="0" y="0"/>
            <a:chExt cx="5953604" cy="1190398"/>
          </a:xfrm>
        </p:grpSpPr>
        <p:sp>
          <p:nvSpPr>
            <p:cNvPr id="22" name="TextBox 22"/>
            <p:cNvSpPr txBox="1"/>
            <p:nvPr/>
          </p:nvSpPr>
          <p:spPr>
            <a:xfrm>
              <a:off x="0" y="0"/>
              <a:ext cx="5952597" cy="607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b="1" spc="-42">
                  <a:solidFill>
                    <a:srgbClr val="463829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Cheap and  YUMMY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779537"/>
              <a:ext cx="5953604" cy="410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80"/>
                </a:lnSpc>
                <a:spcBef>
                  <a:spcPct val="0"/>
                </a:spcBef>
              </a:pPr>
              <a:r>
                <a:rPr lang="en-US" sz="2000" spc="-30">
                  <a:solidFill>
                    <a:srgbClr val="463829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Get delicious food for less than $50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296400" y="7829550"/>
            <a:ext cx="4010025" cy="1216661"/>
            <a:chOff x="0" y="0"/>
            <a:chExt cx="5346700" cy="162221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0"/>
              <a:ext cx="5345796" cy="6071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800" b="1" spc="-42">
                  <a:solidFill>
                    <a:srgbClr val="463829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The special feeling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779537"/>
              <a:ext cx="5346700" cy="842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80"/>
                </a:lnSpc>
              </a:pPr>
              <a:r>
                <a:rPr lang="en-US" sz="2000" spc="-30">
                  <a:solidFill>
                    <a:srgbClr val="463829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The special feeling of the night market you have never seen.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858125" cy="10287000"/>
            <a:chOff x="0" y="0"/>
            <a:chExt cx="1031988" cy="13509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1988" cy="1350966"/>
            </a:xfrm>
            <a:custGeom>
              <a:avLst/>
              <a:gdLst/>
              <a:ahLst/>
              <a:cxnLst/>
              <a:rect l="l" t="t" r="r" b="b"/>
              <a:pathLst>
                <a:path w="1031988" h="1350966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C76E2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52512" y="666750"/>
            <a:ext cx="5753100" cy="8953500"/>
            <a:chOff x="0" y="0"/>
            <a:chExt cx="814724" cy="12679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4724" cy="1267949"/>
            </a:xfrm>
            <a:custGeom>
              <a:avLst/>
              <a:gdLst/>
              <a:ahLst/>
              <a:cxnLst/>
              <a:rect l="l" t="t" r="r" b="b"/>
              <a:pathLst>
                <a:path w="814724" h="1267949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l="-70001" r="-7000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6751620" y="7403959"/>
            <a:ext cx="10507680" cy="973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7200"/>
              </a:lnSpc>
              <a:spcBef>
                <a:spcPct val="0"/>
              </a:spcBef>
            </a:pPr>
            <a:r>
              <a:rPr lang="en-US" sz="7200" u="none" strike="noStrike" spc="-252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Thank’s for listening</a:t>
            </a:r>
          </a:p>
        </p:txBody>
      </p:sp>
      <p:sp>
        <p:nvSpPr>
          <p:cNvPr id="7" name="Freeform 7"/>
          <p:cNvSpPr/>
          <p:nvPr/>
        </p:nvSpPr>
        <p:spPr>
          <a:xfrm rot="-3117037">
            <a:off x="5418783" y="7952721"/>
            <a:ext cx="2112604" cy="1859092"/>
          </a:xfrm>
          <a:custGeom>
            <a:avLst/>
            <a:gdLst/>
            <a:ahLst/>
            <a:cxnLst/>
            <a:rect l="l" t="t" r="r" b="b"/>
            <a:pathLst>
              <a:path w="2112604" h="1859092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637809" y="942975"/>
            <a:ext cx="9621491" cy="5790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4956"/>
              </a:lnSpc>
            </a:pPr>
            <a:r>
              <a:rPr lang="en-US" sz="14956" spc="-523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Enjoying </a:t>
            </a:r>
          </a:p>
          <a:p>
            <a:pPr marL="0" lvl="0" indent="0" algn="r">
              <a:lnSpc>
                <a:spcPts val="14956"/>
              </a:lnSpc>
            </a:pPr>
            <a:r>
              <a:rPr lang="en-US" sz="14956" spc="-523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Braised Pork</a:t>
            </a:r>
          </a:p>
          <a:p>
            <a:pPr marL="0" lvl="0" indent="0" algn="r">
              <a:lnSpc>
                <a:spcPts val="14956"/>
              </a:lnSpc>
            </a:pPr>
            <a:r>
              <a:rPr lang="en-US" sz="14956" spc="-523">
                <a:solidFill>
                  <a:srgbClr val="C76E2B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Rice!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59103" y="9039835"/>
            <a:ext cx="4390697" cy="580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Made By 714 Group 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</Words>
  <Application>Microsoft Office PowerPoint</Application>
  <PresentationFormat>自訂</PresentationFormat>
  <Paragraphs>33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4" baseType="lpstr">
      <vt:lpstr>Helvetica World</vt:lpstr>
      <vt:lpstr>Arial</vt:lpstr>
      <vt:lpstr>Georgia Pro Condensed</vt:lpstr>
      <vt:lpstr>Calibri</vt:lpstr>
      <vt:lpstr>Helvetica World Bold</vt:lpstr>
      <vt:lpstr>Noto Sans T Chinese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Braised Pork Rice PPT for1117school by 714 group 2 </dc:title>
  <dc:description>簡報 - Lu Rou Fan: Taiwan's Comfort Food</dc:description>
  <cp:lastModifiedBy>進忠 郭</cp:lastModifiedBy>
  <cp:revision>2</cp:revision>
  <dcterms:created xsi:type="dcterms:W3CDTF">2006-08-16T00:00:00Z</dcterms:created>
  <dcterms:modified xsi:type="dcterms:W3CDTF">2025-11-08T21:58:02Z</dcterms:modified>
  <dc:identifier>DAG2guFEuGU</dc:identifier>
</cp:coreProperties>
</file>